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74" r:id="rId3"/>
    <p:sldId id="267" r:id="rId4"/>
    <p:sldId id="259" r:id="rId5"/>
    <p:sldId id="268" r:id="rId6"/>
    <p:sldId id="269" r:id="rId7"/>
    <p:sldId id="270" r:id="rId8"/>
    <p:sldId id="275" r:id="rId9"/>
    <p:sldId id="272" r:id="rId10"/>
    <p:sldId id="271" r:id="rId11"/>
    <p:sldId id="273" r:id="rId12"/>
    <p:sldId id="265" r:id="rId13"/>
    <p:sldId id="276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750" autoAdjust="0"/>
    <p:restoredTop sz="92160" autoAdjust="0"/>
  </p:normalViewPr>
  <p:slideViewPr>
    <p:cSldViewPr snapToGrid="0">
      <p:cViewPr varScale="1">
        <p:scale>
          <a:sx n="85" d="100"/>
          <a:sy n="85" d="100"/>
        </p:scale>
        <p:origin x="48" y="8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75077-A074-4E8C-B45E-964494945228}" type="datetimeFigureOut">
              <a:rPr lang="en-US"/>
              <a:t>6/10/2020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4C80B-8910-445E-8D30-7A590951118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48A4-4B96-49F4-8C25-4C9D06114B2C}" type="datetimeFigureOut">
              <a:rPr lang="en-US"/>
              <a:t>6/10/2020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1F1E7-4EFD-4BFF-B438-FCD52FD36B1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Summarize your research in</a:t>
            </a:r>
            <a:r>
              <a:rPr lang="en-US" baseline="0" dirty="0"/>
              <a:t> three to five points.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3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740333"/>
            <a:ext cx="10972800" cy="1263534"/>
          </a:xfrm>
        </p:spPr>
        <p:txBody>
          <a:bodyPr anchor="ctr">
            <a:normAutofit/>
          </a:bodyPr>
          <a:lstStyle>
            <a:lvl1pPr algn="l">
              <a:defRPr sz="5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286500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pic>
        <p:nvPicPr>
          <p:cNvPr id="9" name="Picture 8" descr="Closeup of test tube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6/10/2020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9310254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310254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6900" y="685800"/>
            <a:ext cx="2324100" cy="54863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685800"/>
            <a:ext cx="8105775" cy="54863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6/10/2020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6/10/2020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anchor="b">
            <a:normAutofit/>
          </a:bodyPr>
          <a:lstStyle>
            <a:lvl1pPr>
              <a:defRPr sz="5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250" y="5864054"/>
            <a:ext cx="10972800" cy="45004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3091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6/10/2020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6/10/2020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6/10/2020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6/10/2020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2" cy="24257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9000" y="465513"/>
            <a:ext cx="7048500" cy="5935287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pos="29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127000"/>
            <a:ext cx="10058400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3716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14500"/>
            <a:ext cx="100584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4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F4C9F40-B079-4B71-A627-7266DFEA7F03}" type="slidenum">
              <a:rPr/>
              <a:p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625" y="6394450"/>
            <a:ext cx="81343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86900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402902D-A5F5-4D7D-AAA7-32469BA0BC4D}" type="datetimeFigureOut">
              <a:rPr lang="en-US"/>
              <a:pPr/>
              <a:t>6/10/2020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595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ts val="2200"/>
        </a:spcBef>
        <a:buClr>
          <a:schemeClr val="tx1">
            <a:lumMod val="65000"/>
          </a:schemeClr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ts val="1600"/>
        </a:spcBef>
        <a:buClr>
          <a:schemeClr val="tx1">
            <a:lumMod val="6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ts val="10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28600" algn="l" defTabSz="914400" rtl="0" eaLnBrk="1" latinLnBrk="0" hangingPunct="1">
        <a:spcBef>
          <a:spcPts val="8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ectronics-tutorials.ws/opamp/opamp_1.html?utm_referrer=https%3A%2F%2Fwww.google.com%2F" TargetMode="External"/><Relationship Id="rId2" Type="http://schemas.openxmlformats.org/officeDocument/2006/relationships/hyperlink" Target="https://www.electrical4u.com/differential-amplifier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bristolwatch.com/ele/vc.htm" TargetMode="External"/><Relationship Id="rId5" Type="http://schemas.openxmlformats.org/officeDocument/2006/relationships/hyperlink" Target="http://www.circuitstoday.com/op-amps-operational-amplifiers" TargetMode="External"/><Relationship Id="rId4" Type="http://schemas.openxmlformats.org/officeDocument/2006/relationships/hyperlink" Target="https://youtu.be/ehekdOHOIZ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606292" cy="1600200"/>
          </a:xfrm>
        </p:spPr>
        <p:txBody>
          <a:bodyPr anchor="t">
            <a:normAutofit/>
          </a:bodyPr>
          <a:lstStyle/>
          <a:p>
            <a:r>
              <a:rPr lang="en-US" b="1" dirty="0"/>
              <a:t>19AIE113 – INTRODUCTION TO ELECTRONICS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279908" y="2368297"/>
            <a:ext cx="3710432" cy="242316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Deepthi </a:t>
            </a:r>
            <a:r>
              <a:rPr lang="en-US" sz="1400" dirty="0" err="1"/>
              <a:t>Sudharsan</a:t>
            </a:r>
            <a:r>
              <a:rPr lang="en-US" sz="1400" dirty="0"/>
              <a:t> (CB.EN.U4AIE19022) </a:t>
            </a:r>
          </a:p>
          <a:p>
            <a:pPr>
              <a:lnSpc>
                <a:spcPct val="90000"/>
              </a:lnSpc>
            </a:pPr>
            <a:r>
              <a:rPr lang="en-US" sz="1400" dirty="0" err="1"/>
              <a:t>Isha</a:t>
            </a:r>
            <a:r>
              <a:rPr lang="en-US" sz="1400" dirty="0"/>
              <a:t> </a:t>
            </a:r>
            <a:r>
              <a:rPr lang="en-US" sz="1400" dirty="0" err="1"/>
              <a:t>Indhu</a:t>
            </a:r>
            <a:r>
              <a:rPr lang="en-US" sz="1400" dirty="0"/>
              <a:t> S ((CB.EN.U4AIE19030)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Jayashree O. (CB.EN.U4AIE19031)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Kavya S Kumar(CB.EN.U4AIE19037)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Lakshaya Karthikeyan (CB.EN.U4AIE19039) 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 </a:t>
            </a:r>
          </a:p>
        </p:txBody>
      </p:sp>
      <p:pic>
        <p:nvPicPr>
          <p:cNvPr id="1026" name="Picture 2" descr="Best electronics related major projects">
            <a:extLst>
              <a:ext uri="{FF2B5EF4-FFF2-40B4-BE49-F238E27FC236}">
                <a16:creationId xmlns:a16="http://schemas.microsoft.com/office/drawing/2014/main" id="{09DE3B1E-EA9A-4212-AB71-96774F4D5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19" r="10750"/>
          <a:stretch/>
        </p:blipFill>
        <p:spPr bwMode="auto">
          <a:xfrm>
            <a:off x="4309872" y="10"/>
            <a:ext cx="7882128" cy="6857990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4207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777E6-FF21-406F-81D1-69754FFE4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Output using ADALM</a:t>
            </a:r>
          </a:p>
        </p:txBody>
      </p:sp>
      <p:pic>
        <p:nvPicPr>
          <p:cNvPr id="7" name="WhatsApp Video 2020-06-08 at 4.08.20 PM">
            <a:hlinkClick r:id="" action="ppaction://media"/>
            <a:extLst>
              <a:ext uri="{FF2B5EF4-FFF2-40B4-BE49-F238E27FC236}">
                <a16:creationId xmlns:a16="http://schemas.microsoft.com/office/drawing/2014/main" id="{585F09AD-2881-44EA-BE70-EDD2A56A1F20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1616" end="208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2837" y="1473200"/>
            <a:ext cx="7375198" cy="4668520"/>
          </a:xfrm>
        </p:spPr>
      </p:pic>
    </p:spTree>
    <p:extLst>
      <p:ext uri="{BB962C8B-B14F-4D97-AF65-F5344CB8AC3E}">
        <p14:creationId xmlns:p14="http://schemas.microsoft.com/office/powerpoint/2010/main" val="329723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267C9-1C75-4EA2-8F82-7EAA11069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Observation Table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5DC34F0-2325-40AC-A6F8-05F419CF0C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8971835"/>
              </p:ext>
            </p:extLst>
          </p:nvPr>
        </p:nvGraphicFramePr>
        <p:xfrm>
          <a:off x="1066800" y="2537460"/>
          <a:ext cx="10058400" cy="18542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2651406772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1731537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CHANNEL A VOLTAGE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CHANNEL B VOLTAGE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056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3.0V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2.6861V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590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2.7V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2.6842V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360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2.3V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0.0078V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519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1V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0.0061V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0939612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F50942E5-28DE-478F-93E7-1191C3BA9B01}"/>
              </a:ext>
            </a:extLst>
          </p:cNvPr>
          <p:cNvSpPr/>
          <p:nvPr/>
        </p:nvSpPr>
        <p:spPr>
          <a:xfrm>
            <a:off x="2485377" y="1687175"/>
            <a:ext cx="637414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Reference voltage (chosen) = 2.5V</a:t>
            </a:r>
          </a:p>
        </p:txBody>
      </p:sp>
    </p:spTree>
    <p:extLst>
      <p:ext uri="{BB962C8B-B14F-4D97-AF65-F5344CB8AC3E}">
        <p14:creationId xmlns:p14="http://schemas.microsoft.com/office/powerpoint/2010/main" val="305654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27000"/>
            <a:ext cx="10058400" cy="1097280"/>
          </a:xfrm>
        </p:spPr>
        <p:txBody>
          <a:bodyPr anchor="ctr">
            <a:normAutofit/>
          </a:bodyPr>
          <a:lstStyle/>
          <a:p>
            <a:r>
              <a:rPr lang="en-US" dirty="0"/>
              <a:t>Inference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4A60AF-F65A-4800-8200-01B336451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60" y="1846856"/>
            <a:ext cx="5405120" cy="4243017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096001" y="1714501"/>
            <a:ext cx="5029200" cy="4457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any input AC waveform:</a:t>
            </a:r>
          </a:p>
          <a:p>
            <a:pPr lvl="1"/>
            <a:r>
              <a:rPr lang="en-US" b="1" dirty="0"/>
              <a:t>Case 1: </a:t>
            </a:r>
            <a:r>
              <a:rPr lang="en-US" dirty="0"/>
              <a:t>Vin exceeds 2.5V at any point</a:t>
            </a:r>
          </a:p>
          <a:p>
            <a:pPr lvl="2"/>
            <a:r>
              <a:rPr lang="en-US" sz="1800" dirty="0"/>
              <a:t>The output will always be a square wave</a:t>
            </a:r>
          </a:p>
          <a:p>
            <a:pPr lvl="2"/>
            <a:r>
              <a:rPr lang="en-US" sz="1800" dirty="0"/>
              <a:t>In figure, positive half cycle of sine wave </a:t>
            </a:r>
          </a:p>
          <a:p>
            <a:pPr lvl="1"/>
            <a:r>
              <a:rPr lang="en-US" b="1" dirty="0"/>
              <a:t>Case 2: </a:t>
            </a:r>
            <a:r>
              <a:rPr lang="en-US" dirty="0"/>
              <a:t>Vin does not exceed 2.5V</a:t>
            </a:r>
          </a:p>
          <a:p>
            <a:pPr lvl="2"/>
            <a:r>
              <a:rPr lang="en-US" sz="1800" dirty="0"/>
              <a:t>The output will be a straight line of 0V</a:t>
            </a:r>
          </a:p>
          <a:p>
            <a:pPr lvl="2"/>
            <a:r>
              <a:rPr lang="en-US" sz="1800" dirty="0"/>
              <a:t>In figure, negative half cycle of sine wave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54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1D06F-AFC2-4FE0-9C96-1FDED6B5F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47"/>
            <a:ext cx="10058400" cy="1097280"/>
          </a:xfrm>
        </p:spPr>
        <p:txBody>
          <a:bodyPr anchor="ctr">
            <a:normAutofit/>
          </a:bodyPr>
          <a:lstStyle/>
          <a:p>
            <a:r>
              <a:rPr lang="en-IN" dirty="0"/>
              <a:t>Limitations of Transistor Circuit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CB8D7A6-862D-4DDA-A6E7-FA3859494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14500"/>
            <a:ext cx="10058400" cy="4457700"/>
          </a:xfrm>
        </p:spPr>
        <p:txBody>
          <a:bodyPr/>
          <a:lstStyle/>
          <a:p>
            <a:r>
              <a:rPr lang="en-US" dirty="0"/>
              <a:t>Theoretically, the peak amplitude of the output square wave should be equal to </a:t>
            </a:r>
            <a:r>
              <a:rPr lang="en-US" dirty="0" err="1"/>
              <a:t>Vcc</a:t>
            </a:r>
            <a:r>
              <a:rPr lang="en-US" dirty="0"/>
              <a:t> (V2)</a:t>
            </a:r>
          </a:p>
          <a:p>
            <a:r>
              <a:rPr lang="en-US" dirty="0"/>
              <a:t>However, due to the voltage drop across the transistors and resistors, the output voltage obtained is less than the expected output voltage</a:t>
            </a:r>
          </a:p>
          <a:p>
            <a:r>
              <a:rPr lang="en-US" dirty="0"/>
              <a:t>This can be combatted by using MOS transistors. </a:t>
            </a:r>
          </a:p>
        </p:txBody>
      </p:sp>
    </p:spTree>
    <p:extLst>
      <p:ext uri="{BB962C8B-B14F-4D97-AF65-F5344CB8AC3E}">
        <p14:creationId xmlns:p14="http://schemas.microsoft.com/office/powerpoint/2010/main" val="154510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https://www.electrical4u.com/differential-amplifier/</a:t>
            </a:r>
            <a:endParaRPr lang="en-US" dirty="0"/>
          </a:p>
          <a:p>
            <a:r>
              <a:rPr lang="en-US" dirty="0">
                <a:hlinkClick r:id="rId3"/>
              </a:rPr>
              <a:t>https://www.electronics-tutorials.ws/opamp/opamp_1.html?utm_referrer=https%3A%2F%2Fwww.google.com%2F</a:t>
            </a:r>
            <a:endParaRPr lang="en-US" dirty="0"/>
          </a:p>
          <a:p>
            <a:r>
              <a:rPr lang="en-US" dirty="0">
                <a:hlinkClick r:id="rId4"/>
              </a:rPr>
              <a:t>https://youtu.be/ehekdOHOIZ0</a:t>
            </a:r>
            <a:endParaRPr lang="en-US" dirty="0"/>
          </a:p>
          <a:p>
            <a:r>
              <a:rPr lang="en-US" dirty="0">
                <a:hlinkClick r:id="rId5"/>
              </a:rPr>
              <a:t>http://www.circuitstoday.com/op-amps-operational-amplifiers</a:t>
            </a:r>
            <a:endParaRPr lang="en-US" dirty="0"/>
          </a:p>
          <a:p>
            <a:r>
              <a:rPr lang="en-IN" dirty="0">
                <a:hlinkClick r:id="rId6"/>
              </a:rPr>
              <a:t>http://www.bristolwatch.com/ele/vc.htm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04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444B7FB5-00E2-4CE3-B77E-F390B2D46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7000"/>
            <a:ext cx="10058400" cy="1097280"/>
          </a:xfrm>
        </p:spPr>
        <p:txBody>
          <a:bodyPr/>
          <a:lstStyle/>
          <a:p>
            <a:r>
              <a:rPr lang="en-US" dirty="0"/>
              <a:t>Aim	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278CB99-E9BB-427C-B8A2-72D43A189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14500"/>
            <a:ext cx="10058400" cy="44577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To design a differential amplifier using transistors and use the differential circuit to design a voltage comparator circuit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Simulation platforms for obtained circuit:</a:t>
            </a:r>
          </a:p>
          <a:p>
            <a:pPr lvl="1"/>
            <a:r>
              <a:rPr lang="en-US" dirty="0" err="1"/>
              <a:t>MultiSim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TinkerCad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Hardware implementation using ADALM module and ALICE M1K desktop</a:t>
            </a:r>
          </a:p>
        </p:txBody>
      </p:sp>
    </p:spTree>
    <p:extLst>
      <p:ext uri="{BB962C8B-B14F-4D97-AF65-F5344CB8AC3E}">
        <p14:creationId xmlns:p14="http://schemas.microsoft.com/office/powerpoint/2010/main" val="116468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F6D63-FA51-4EF2-93AD-E5C4B269D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Differential Amplifier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04D27-548C-4FEB-A75B-2F1152B29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97380"/>
            <a:ext cx="5029200" cy="4457700"/>
          </a:xfrm>
        </p:spPr>
        <p:txBody>
          <a:bodyPr/>
          <a:lstStyle/>
          <a:p>
            <a:r>
              <a:rPr lang="en-IN" dirty="0"/>
              <a:t>Used to amplify the difference between given inputs</a:t>
            </a:r>
          </a:p>
          <a:p>
            <a:r>
              <a:rPr lang="en-IN" dirty="0" err="1"/>
              <a:t>Vout</a:t>
            </a:r>
            <a:r>
              <a:rPr lang="en-IN" dirty="0"/>
              <a:t> = A(V1-V2)</a:t>
            </a:r>
          </a:p>
          <a:p>
            <a:r>
              <a:rPr lang="en-IN" dirty="0"/>
              <a:t>Implemented using BJTs (Q1 &amp; Q2)</a:t>
            </a:r>
          </a:p>
          <a:p>
            <a:r>
              <a:rPr lang="en-IN" dirty="0"/>
              <a:t>In PNP transistors:</a:t>
            </a:r>
          </a:p>
          <a:p>
            <a:pPr lvl="1"/>
            <a:r>
              <a:rPr lang="en-IN" dirty="0"/>
              <a:t>Emitter-Base junction is forward biased</a:t>
            </a:r>
          </a:p>
          <a:p>
            <a:pPr lvl="1"/>
            <a:r>
              <a:rPr lang="en-IN" dirty="0"/>
              <a:t>Collector-Base junction is reversed biased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3FE1DD-0DEB-4644-BA04-BCD33D9F3949}"/>
              </a:ext>
            </a:extLst>
          </p:cNvPr>
          <p:cNvPicPr/>
          <p:nvPr/>
        </p:nvPicPr>
        <p:blipFill rotWithShape="1">
          <a:blip r:embed="rId2"/>
          <a:srcRect l="15082" r="27377"/>
          <a:stretch/>
        </p:blipFill>
        <p:spPr bwMode="auto">
          <a:xfrm>
            <a:off x="1487487" y="1755140"/>
            <a:ext cx="3074353" cy="44235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5D8F2B-7D95-42C7-B13E-B5CE8817D764}"/>
              </a:ext>
            </a:extLst>
          </p:cNvPr>
          <p:cNvSpPr txBox="1"/>
          <p:nvPr/>
        </p:nvSpPr>
        <p:spPr>
          <a:xfrm>
            <a:off x="1457007" y="3322320"/>
            <a:ext cx="4733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V1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0F1EC2-C669-451B-8BBE-218975B94689}"/>
              </a:ext>
            </a:extLst>
          </p:cNvPr>
          <p:cNvSpPr txBox="1"/>
          <p:nvPr/>
        </p:nvSpPr>
        <p:spPr>
          <a:xfrm>
            <a:off x="4220527" y="3312160"/>
            <a:ext cx="4733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V2</a:t>
            </a:r>
          </a:p>
        </p:txBody>
      </p:sp>
    </p:spTree>
    <p:extLst>
      <p:ext uri="{BB962C8B-B14F-4D97-AF65-F5344CB8AC3E}">
        <p14:creationId xmlns:p14="http://schemas.microsoft.com/office/powerpoint/2010/main" val="3008388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anchor="t">
            <a:normAutofit/>
          </a:bodyPr>
          <a:lstStyle/>
          <a:p>
            <a:r>
              <a:rPr lang="en-US" dirty="0"/>
              <a:t>Voltage Comparator using Op-Amps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480598BB-7E63-4532-B48C-4DE6B7C04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0519" y="3429000"/>
            <a:ext cx="3506162" cy="274320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Inverting input: </a:t>
            </a:r>
            <a:r>
              <a:rPr lang="en-GB" b="1" dirty="0"/>
              <a:t>V</a:t>
            </a:r>
            <a:r>
              <a:rPr lang="en-GB" b="1" baseline="-25000" dirty="0"/>
              <a:t>REF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Non-inverting input: </a:t>
            </a:r>
            <a:r>
              <a:rPr lang="en-GB" b="1" dirty="0"/>
              <a:t>Vin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When</a:t>
            </a:r>
            <a:r>
              <a:rPr lang="en-GB" b="1" dirty="0"/>
              <a:t> V</a:t>
            </a:r>
            <a:r>
              <a:rPr lang="en-GB" b="1" baseline="-25000" dirty="0"/>
              <a:t>in</a:t>
            </a:r>
            <a:r>
              <a:rPr lang="en-GB" b="1" dirty="0"/>
              <a:t>&lt;V</a:t>
            </a:r>
            <a:r>
              <a:rPr lang="en-GB" b="1" baseline="-25000" dirty="0"/>
              <a:t>REF</a:t>
            </a:r>
            <a:r>
              <a:rPr lang="en-GB" b="1" dirty="0"/>
              <a:t>, </a:t>
            </a:r>
            <a:r>
              <a:rPr lang="en-GB" dirty="0" err="1"/>
              <a:t>V</a:t>
            </a:r>
            <a:r>
              <a:rPr lang="en-GB" baseline="-25000" dirty="0" err="1"/>
              <a:t>out</a:t>
            </a:r>
            <a:r>
              <a:rPr lang="en-GB" dirty="0"/>
              <a:t> =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When</a:t>
            </a:r>
            <a:r>
              <a:rPr lang="en-GB" b="1" dirty="0"/>
              <a:t> V</a:t>
            </a:r>
            <a:r>
              <a:rPr lang="en-GB" b="1" baseline="-25000" dirty="0"/>
              <a:t>in</a:t>
            </a:r>
            <a:r>
              <a:rPr lang="en-GB" b="1" dirty="0"/>
              <a:t>&gt;V</a:t>
            </a:r>
            <a:r>
              <a:rPr lang="en-GB" b="1" baseline="-25000" dirty="0"/>
              <a:t>REF</a:t>
            </a:r>
            <a:r>
              <a:rPr lang="en-GB" b="1" dirty="0"/>
              <a:t>, </a:t>
            </a:r>
            <a:r>
              <a:rPr lang="en-GB" dirty="0" err="1"/>
              <a:t>V</a:t>
            </a:r>
            <a:r>
              <a:rPr lang="en-GB" baseline="-25000" dirty="0" err="1"/>
              <a:t>out</a:t>
            </a:r>
            <a:r>
              <a:rPr lang="en-GB" b="1" dirty="0"/>
              <a:t> = V</a:t>
            </a:r>
            <a:r>
              <a:rPr lang="en-GB" b="1" baseline="-25000" dirty="0"/>
              <a:t>CC</a:t>
            </a:r>
            <a:endParaRPr lang="en-IN" dirty="0"/>
          </a:p>
          <a:p>
            <a:endParaRPr lang="en-US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5C318663-6FF4-4F11-8A8C-937614C427F4}"/>
              </a:ext>
            </a:extLst>
          </p:cNvPr>
          <p:cNvPicPr/>
          <p:nvPr/>
        </p:nvPicPr>
        <p:blipFill rotWithShape="1">
          <a:blip r:embed="rId3"/>
          <a:srcRect b="20441"/>
          <a:stretch/>
        </p:blipFill>
        <p:spPr bwMode="auto">
          <a:xfrm>
            <a:off x="4699000" y="1855987"/>
            <a:ext cx="7048500" cy="315433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2515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5BD3C-3961-4906-A5CD-20670E7A2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Voltage Comparator using differential amplifier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AF636-16D4-42A9-B1DC-8CEDF5231D08}"/>
              </a:ext>
            </a:extLst>
          </p:cNvPr>
          <p:cNvSpPr txBox="1"/>
          <p:nvPr/>
        </p:nvSpPr>
        <p:spPr>
          <a:xfrm>
            <a:off x="6715760" y="1950720"/>
            <a:ext cx="46431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Components: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dirty="0"/>
              <a:t>Two PNP BJTs</a:t>
            </a:r>
            <a:endParaRPr lang="en-I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dirty="0"/>
              <a:t>One 5V DC power supply</a:t>
            </a:r>
            <a:endParaRPr lang="en-I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dirty="0"/>
              <a:t>AC power supply (Triangular 5V)</a:t>
            </a:r>
            <a:endParaRPr lang="en-I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dirty="0"/>
              <a:t>One 220μF capacitor</a:t>
            </a:r>
            <a:endParaRPr lang="en-I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dirty="0"/>
              <a:t>Connecting wires</a:t>
            </a:r>
            <a:endParaRPr lang="en-I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dirty="0"/>
              <a:t>Resistors Required: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Two 20kΩ 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Two 10kΩ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One 6.8kΩ </a:t>
            </a:r>
            <a:endParaRPr lang="en-IN" dirty="0"/>
          </a:p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38806B-2DF9-4666-B779-16F2823D0C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5" r="4752"/>
          <a:stretch/>
        </p:blipFill>
        <p:spPr>
          <a:xfrm>
            <a:off x="172901" y="1528261"/>
            <a:ext cx="6059900" cy="517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5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CA29E-78AC-4140-ADF6-2A306E03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Theory behind the circuit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1354D-EEC5-4057-B14F-F132855E6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When V1 &lt; Vref (2.5V): Q1 - Conducts</a:t>
            </a:r>
          </a:p>
          <a:p>
            <a:r>
              <a:rPr lang="en-IN" dirty="0"/>
              <a:t>When V1 &gt; </a:t>
            </a:r>
            <a:r>
              <a:rPr lang="en-IN" dirty="0" err="1"/>
              <a:t>Vref</a:t>
            </a:r>
            <a:r>
              <a:rPr lang="en-IN" dirty="0"/>
              <a:t> (2.5V): Q2 -Conducts</a:t>
            </a:r>
          </a:p>
          <a:p>
            <a:r>
              <a:rPr lang="en-IN" dirty="0"/>
              <a:t>In a voltage comparator circuit, the expected output is:</a:t>
            </a:r>
          </a:p>
          <a:p>
            <a:pPr marL="605790" lvl="1" indent="-285750"/>
            <a:r>
              <a:rPr lang="en-GB" dirty="0"/>
              <a:t>When</a:t>
            </a:r>
            <a:r>
              <a:rPr lang="en-GB" b="1" dirty="0"/>
              <a:t> V</a:t>
            </a:r>
            <a:r>
              <a:rPr lang="en-GB" b="1" baseline="-25000" dirty="0"/>
              <a:t>in</a:t>
            </a:r>
            <a:r>
              <a:rPr lang="en-GB" b="1" dirty="0"/>
              <a:t>&lt;V</a:t>
            </a:r>
            <a:r>
              <a:rPr lang="en-GB" b="1" baseline="-25000" dirty="0"/>
              <a:t>REF</a:t>
            </a:r>
            <a:r>
              <a:rPr lang="en-GB" b="1" dirty="0"/>
              <a:t>, </a:t>
            </a:r>
            <a:r>
              <a:rPr lang="en-GB" dirty="0" err="1"/>
              <a:t>V</a:t>
            </a:r>
            <a:r>
              <a:rPr lang="en-GB" baseline="-25000" dirty="0" err="1"/>
              <a:t>out</a:t>
            </a:r>
            <a:r>
              <a:rPr lang="en-GB" dirty="0"/>
              <a:t> = 0</a:t>
            </a:r>
          </a:p>
          <a:p>
            <a:pPr marL="605790" lvl="1" indent="-285750"/>
            <a:r>
              <a:rPr lang="en-GB" dirty="0"/>
              <a:t>When</a:t>
            </a:r>
            <a:r>
              <a:rPr lang="en-GB" b="1" dirty="0"/>
              <a:t> V</a:t>
            </a:r>
            <a:r>
              <a:rPr lang="en-GB" b="1" baseline="-25000" dirty="0"/>
              <a:t>in</a:t>
            </a:r>
            <a:r>
              <a:rPr lang="en-GB" b="1" dirty="0"/>
              <a:t>&gt;V</a:t>
            </a:r>
            <a:r>
              <a:rPr lang="en-GB" b="1" baseline="-25000" dirty="0"/>
              <a:t>REF</a:t>
            </a:r>
            <a:r>
              <a:rPr lang="en-GB" b="1" dirty="0"/>
              <a:t>, </a:t>
            </a:r>
            <a:r>
              <a:rPr lang="en-GB" dirty="0" err="1"/>
              <a:t>V</a:t>
            </a:r>
            <a:r>
              <a:rPr lang="en-GB" baseline="-25000" dirty="0" err="1"/>
              <a:t>out</a:t>
            </a:r>
            <a:r>
              <a:rPr lang="en-GB" b="1" dirty="0"/>
              <a:t> = V</a:t>
            </a:r>
            <a:r>
              <a:rPr lang="en-GB" b="1" baseline="-25000" dirty="0"/>
              <a:t>CC</a:t>
            </a:r>
            <a:endParaRPr lang="en-IN" dirty="0"/>
          </a:p>
          <a:p>
            <a:r>
              <a:rPr lang="en-IN" dirty="0"/>
              <a:t>Hence, voltage is measured at Q2’s collector</a:t>
            </a:r>
          </a:p>
        </p:txBody>
      </p:sp>
    </p:spTree>
    <p:extLst>
      <p:ext uri="{BB962C8B-B14F-4D97-AF65-F5344CB8AC3E}">
        <p14:creationId xmlns:p14="http://schemas.microsoft.com/office/powerpoint/2010/main" val="295618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D1D88-8AC5-43C5-A876-EEBC9DC5E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anchor="t">
            <a:normAutofit/>
          </a:bodyPr>
          <a:lstStyle/>
          <a:p>
            <a:r>
              <a:rPr lang="en-IN" dirty="0"/>
              <a:t>Output using Multisim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C392256-C31F-4872-BA71-1014A4DB2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0519" y="4123764"/>
            <a:ext cx="3506162" cy="2048435"/>
          </a:xfrm>
        </p:spPr>
        <p:txBody>
          <a:bodyPr anchor="b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Purple (PR3) = Reference Voltage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Orange (PR4) = Input Triangular wave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Green (PR1) = Output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C2E40F-311D-4652-88B2-F5277D089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398" y="676089"/>
            <a:ext cx="6945991" cy="565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16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EBE8721-ABEC-4D4E-8901-4636E1B3D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anchor="t">
            <a:normAutofit/>
          </a:bodyPr>
          <a:lstStyle/>
          <a:p>
            <a:r>
              <a:rPr lang="en-US" dirty="0"/>
              <a:t>TINKERCAD Implementation</a:t>
            </a:r>
          </a:p>
        </p:txBody>
      </p:sp>
      <p:pic>
        <p:nvPicPr>
          <p:cNvPr id="6" name="Picture 5" descr="A picture containing game&#10;&#10;Description automatically generated">
            <a:extLst>
              <a:ext uri="{FF2B5EF4-FFF2-40B4-BE49-F238E27FC236}">
                <a16:creationId xmlns:a16="http://schemas.microsoft.com/office/drawing/2014/main" id="{C81CC3FA-D3B0-42C1-AEB0-C6C8E43BB2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79" r="26986" b="1"/>
          <a:stretch/>
        </p:blipFill>
        <p:spPr>
          <a:xfrm>
            <a:off x="4309872" y="10"/>
            <a:ext cx="7882128" cy="6857990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798220-F655-495A-B916-C85F594C232A}"/>
              </a:ext>
            </a:extLst>
          </p:cNvPr>
          <p:cNvSpPr txBox="1"/>
          <p:nvPr/>
        </p:nvSpPr>
        <p:spPr>
          <a:xfrm>
            <a:off x="7152640" y="1178560"/>
            <a:ext cx="1127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Input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E80B47-1062-40C4-8D19-553B6D106936}"/>
              </a:ext>
            </a:extLst>
          </p:cNvPr>
          <p:cNvSpPr txBox="1"/>
          <p:nvPr/>
        </p:nvSpPr>
        <p:spPr>
          <a:xfrm>
            <a:off x="8585200" y="1168400"/>
            <a:ext cx="1127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Output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5096B4-C845-46BF-9F9A-C617B5B04D84}"/>
              </a:ext>
            </a:extLst>
          </p:cNvPr>
          <p:cNvSpPr txBox="1"/>
          <p:nvPr/>
        </p:nvSpPr>
        <p:spPr>
          <a:xfrm>
            <a:off x="10007600" y="914400"/>
            <a:ext cx="1127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</a:rPr>
              <a:t>V</a:t>
            </a:r>
            <a:r>
              <a:rPr lang="en-IN" sz="1400" dirty="0">
                <a:solidFill>
                  <a:schemeClr val="bg1"/>
                </a:solidFill>
              </a:rPr>
              <a:t>ref</a:t>
            </a:r>
            <a:endParaRPr lang="en-IN" sz="1600" dirty="0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3B1DFBD-B2B3-49B1-B21A-82ED1E0D01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62" r="5394"/>
          <a:stretch/>
        </p:blipFill>
        <p:spPr>
          <a:xfrm>
            <a:off x="111760" y="2066543"/>
            <a:ext cx="4003040" cy="399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869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C4757-7ECF-42B9-9A52-ABE373DDD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7000"/>
            <a:ext cx="10058400" cy="1097280"/>
          </a:xfrm>
        </p:spPr>
        <p:txBody>
          <a:bodyPr anchor="ctr">
            <a:normAutofit/>
          </a:bodyPr>
          <a:lstStyle/>
          <a:p>
            <a:r>
              <a:rPr lang="en-IN" dirty="0"/>
              <a:t>ADALM Implementation</a:t>
            </a:r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486AB09B-0EE2-4C5A-8741-2D239F64D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412240"/>
            <a:ext cx="9344780" cy="3769360"/>
          </a:xfrm>
          <a:prstGeom prst="rect">
            <a:avLst/>
          </a:prstGeom>
        </p:spPr>
      </p:pic>
      <p:pic>
        <p:nvPicPr>
          <p:cNvPr id="7" name="Picture 6" descr="A circuit board&#10;&#10;Description automatically generated">
            <a:extLst>
              <a:ext uri="{FF2B5EF4-FFF2-40B4-BE49-F238E27FC236}">
                <a16:creationId xmlns:a16="http://schemas.microsoft.com/office/drawing/2014/main" id="{84F0542E-1015-4699-8368-3FDBDF6F5C9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520" y="4073114"/>
            <a:ext cx="3680708" cy="276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47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cience Project 16x9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060.potx" id="{B0D06C54-B873-49D2-AD73-EE9BB8599BFF}" vid="{334807F6-B3E0-4323-AC38-BDC7A606DAA1}"/>
    </a:ext>
  </a:extLst>
</a:theme>
</file>

<file path=ppt/theme/theme2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508</Words>
  <Application>Microsoft Office PowerPoint</Application>
  <PresentationFormat>Widescreen</PresentationFormat>
  <Paragraphs>87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Science Project 16x9</vt:lpstr>
      <vt:lpstr>19AIE113 – INTRODUCTION TO ELECTRONICS</vt:lpstr>
      <vt:lpstr>Aim </vt:lpstr>
      <vt:lpstr>Differential Amplifier</vt:lpstr>
      <vt:lpstr>Voltage Comparator using Op-Amps</vt:lpstr>
      <vt:lpstr>Voltage Comparator using differential amplifier</vt:lpstr>
      <vt:lpstr>Theory behind the circuit</vt:lpstr>
      <vt:lpstr>Output using Multisim</vt:lpstr>
      <vt:lpstr>TINKERCAD Implementation</vt:lpstr>
      <vt:lpstr>ADALM Implementation</vt:lpstr>
      <vt:lpstr>Output using ADALM</vt:lpstr>
      <vt:lpstr>Observation Table</vt:lpstr>
      <vt:lpstr>Inference</vt:lpstr>
      <vt:lpstr>Limitations of Transistor Circuit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Voltage Comparator</dc:title>
  <dc:creator>Lakshaya Karthikeyan</dc:creator>
  <cp:lastModifiedBy>Deepthi Sudharsan</cp:lastModifiedBy>
  <cp:revision>10</cp:revision>
  <dcterms:created xsi:type="dcterms:W3CDTF">2020-06-09T10:47:53Z</dcterms:created>
  <dcterms:modified xsi:type="dcterms:W3CDTF">2020-06-10T15:26:16Z</dcterms:modified>
</cp:coreProperties>
</file>